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T Serif Italics" charset="1" panose="020A0603040505090204"/>
      <p:regular r:id="rId15"/>
    </p:embeddedFont>
    <p:embeddedFont>
      <p:font typeface="Noto Sans" charset="1" panose="020B0502040504020204"/>
      <p:regular r:id="rId16"/>
    </p:embeddedFont>
    <p:embeddedFont>
      <p:font typeface="Open Sauce" charset="1" panose="00000500000000000000"/>
      <p:regular r:id="rId17"/>
    </p:embeddedFont>
    <p:embeddedFont>
      <p:font typeface="Archivo Black" charset="1" panose="020B0A03020202020B04"/>
      <p:regular r:id="rId18"/>
    </p:embeddedFont>
    <p:embeddedFont>
      <p:font typeface="Noto Sans Bold" charset="1" panose="020B080204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https://www.spaceflightnewsapi.net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4828" y="0"/>
            <a:ext cx="11323471" cy="10287000"/>
          </a:xfrm>
          <a:custGeom>
            <a:avLst/>
            <a:gdLst/>
            <a:ahLst/>
            <a:cxnLst/>
            <a:rect r="r" b="b" t="t" l="l"/>
            <a:pathLst>
              <a:path h="10287000" w="11323471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2" r="-6658" b="-8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3025" y="5988797"/>
            <a:ext cx="6420159" cy="3402684"/>
          </a:xfrm>
          <a:custGeom>
            <a:avLst/>
            <a:gdLst/>
            <a:ahLst/>
            <a:cxnLst/>
            <a:rect r="r" b="b" t="t" l="l"/>
            <a:pathLst>
              <a:path h="3402684" w="6420159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3955" y="-117437"/>
            <a:ext cx="9081053" cy="10533768"/>
          </a:xfrm>
          <a:custGeom>
            <a:avLst/>
            <a:gdLst/>
            <a:ahLst/>
            <a:cxnLst/>
            <a:rect r="r" b="b" t="t" l="l"/>
            <a:pathLst>
              <a:path h="10533768" w="9081053">
                <a:moveTo>
                  <a:pt x="0" y="0"/>
                </a:moveTo>
                <a:lnTo>
                  <a:pt x="9081053" y="0"/>
                </a:lnTo>
                <a:lnTo>
                  <a:pt x="9081053" y="10533767"/>
                </a:lnTo>
                <a:lnTo>
                  <a:pt x="0" y="10533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997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93185"/>
            <a:ext cx="3086100" cy="160614"/>
            <a:chOff x="0" y="0"/>
            <a:chExt cx="812800" cy="423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2302"/>
            </a:xfrm>
            <a:custGeom>
              <a:avLst/>
              <a:gdLst/>
              <a:ahLst/>
              <a:cxnLst/>
              <a:rect r="r" b="b" t="t" l="l"/>
              <a:pathLst>
                <a:path h="423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9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210" y="8751556"/>
            <a:ext cx="3791534" cy="639925"/>
            <a:chOff x="0" y="0"/>
            <a:chExt cx="5055378" cy="8532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87502" y="-38100"/>
              <a:ext cx="4067876" cy="450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95"/>
                </a:lnSpc>
                <a:spcBef>
                  <a:spcPct val="0"/>
                </a:spcBef>
              </a:pPr>
              <a:r>
                <a:rPr lang="en-US" sz="2068" i="true">
                  <a:solidFill>
                    <a:srgbClr val="FFFFFF"/>
                  </a:solidFill>
                  <a:latin typeface="PT Serif Italics"/>
                  <a:ea typeface="PT Serif Italics"/>
                  <a:cs typeface="PT Serif Italics"/>
                  <a:sym typeface="PT Serif Italics"/>
                </a:rPr>
                <a:t>Juan Carlos Cortes Mendez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72928"/>
              <a:ext cx="780305" cy="780305"/>
            </a:xfrm>
            <a:custGeom>
              <a:avLst/>
              <a:gdLst/>
              <a:ahLst/>
              <a:cxnLst/>
              <a:rect r="r" b="b" t="t" l="l"/>
              <a:pathLst>
                <a:path h="780305" w="780305">
                  <a:moveTo>
                    <a:pt x="0" y="0"/>
                  </a:moveTo>
                  <a:lnTo>
                    <a:pt x="780305" y="0"/>
                  </a:lnTo>
                  <a:lnTo>
                    <a:pt x="780305" y="780305"/>
                  </a:lnTo>
                  <a:lnTo>
                    <a:pt x="0" y="78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81210" y="3276002"/>
            <a:ext cx="8575608" cy="568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Presentación  </a:t>
            </a:r>
          </a:p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Pipeline de Análisis de Tendencias en la Industria Espacial</a:t>
            </a:r>
          </a:p>
          <a:p>
            <a:pPr algn="ctr">
              <a:lnSpc>
                <a:spcPts val="5655"/>
              </a:lnSpc>
            </a:pPr>
          </a:p>
          <a:p>
            <a:pPr algn="l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Título:"ETL y Análisis de Noticias en Google Cloud Platform" </a:t>
            </a:r>
          </a:p>
          <a:p>
            <a:pPr algn="l">
              <a:lnSpc>
                <a:spcPts val="5655"/>
              </a:lnSpc>
            </a:pPr>
          </a:p>
          <a:p>
            <a:pPr algn="l" marL="0" indent="0" lvl="0">
              <a:lnSpc>
                <a:spcPts val="565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9468" y="9220200"/>
            <a:ext cx="4751006" cy="34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5"/>
              </a:lnSpc>
              <a:spcBef>
                <a:spcPct val="0"/>
              </a:spcBef>
            </a:pPr>
            <a:r>
              <a:rPr lang="en-US" sz="2068" i="true">
                <a:solidFill>
                  <a:srgbClr val="FFFFFF"/>
                </a:solidFill>
                <a:latin typeface="PT Serif Italics"/>
                <a:ea typeface="PT Serif Italics"/>
                <a:cs typeface="PT Serif Italics"/>
                <a:sym typeface="PT Serif Italics"/>
              </a:rPr>
              <a:t>Colombia-Bogotá-Febrero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4828" y="0"/>
            <a:ext cx="11323471" cy="10287000"/>
          </a:xfrm>
          <a:custGeom>
            <a:avLst/>
            <a:gdLst/>
            <a:ahLst/>
            <a:cxnLst/>
            <a:rect r="r" b="b" t="t" l="l"/>
            <a:pathLst>
              <a:path h="10287000" w="11323471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2" r="-6658" b="-8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3025" y="5988797"/>
            <a:ext cx="6420159" cy="3402684"/>
          </a:xfrm>
          <a:custGeom>
            <a:avLst/>
            <a:gdLst/>
            <a:ahLst/>
            <a:cxnLst/>
            <a:rect r="r" b="b" t="t" l="l"/>
            <a:pathLst>
              <a:path h="3402684" w="6420159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3955" y="-117437"/>
            <a:ext cx="9081053" cy="10533768"/>
          </a:xfrm>
          <a:custGeom>
            <a:avLst/>
            <a:gdLst/>
            <a:ahLst/>
            <a:cxnLst/>
            <a:rect r="r" b="b" t="t" l="l"/>
            <a:pathLst>
              <a:path h="10533768" w="9081053">
                <a:moveTo>
                  <a:pt x="0" y="0"/>
                </a:moveTo>
                <a:lnTo>
                  <a:pt x="9081053" y="0"/>
                </a:lnTo>
                <a:lnTo>
                  <a:pt x="9081053" y="10533767"/>
                </a:lnTo>
                <a:lnTo>
                  <a:pt x="0" y="10533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97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93185"/>
            <a:ext cx="3086100" cy="160614"/>
            <a:chOff x="0" y="0"/>
            <a:chExt cx="812800" cy="423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2302"/>
            </a:xfrm>
            <a:custGeom>
              <a:avLst/>
              <a:gdLst/>
              <a:ahLst/>
              <a:cxnLst/>
              <a:rect r="r" b="b" t="t" l="l"/>
              <a:pathLst>
                <a:path h="423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9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210" y="8751556"/>
            <a:ext cx="3791534" cy="639925"/>
            <a:chOff x="0" y="0"/>
            <a:chExt cx="5055378" cy="8532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87502" y="-38100"/>
              <a:ext cx="4067876" cy="450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95"/>
                </a:lnSpc>
                <a:spcBef>
                  <a:spcPct val="0"/>
                </a:spcBef>
              </a:pPr>
              <a:r>
                <a:rPr lang="en-US" sz="2068" i="true">
                  <a:solidFill>
                    <a:srgbClr val="FFFFFF"/>
                  </a:solidFill>
                  <a:latin typeface="PT Serif Italics"/>
                  <a:ea typeface="PT Serif Italics"/>
                  <a:cs typeface="PT Serif Italics"/>
                  <a:sym typeface="PT Serif Italics"/>
                </a:rPr>
                <a:t>Juan Carlos Cortes Mendez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72928"/>
              <a:ext cx="780305" cy="780305"/>
            </a:xfrm>
            <a:custGeom>
              <a:avLst/>
              <a:gdLst/>
              <a:ahLst/>
              <a:cxnLst/>
              <a:rect r="r" b="b" t="t" l="l"/>
              <a:pathLst>
                <a:path h="780305" w="780305">
                  <a:moveTo>
                    <a:pt x="0" y="0"/>
                  </a:moveTo>
                  <a:lnTo>
                    <a:pt x="780305" y="0"/>
                  </a:lnTo>
                  <a:lnTo>
                    <a:pt x="780305" y="780305"/>
                  </a:lnTo>
                  <a:lnTo>
                    <a:pt x="0" y="78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79468" y="9220200"/>
            <a:ext cx="4751006" cy="34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5"/>
              </a:lnSpc>
              <a:spcBef>
                <a:spcPct val="0"/>
              </a:spcBef>
            </a:pPr>
            <a:r>
              <a:rPr lang="en-US" sz="2068" i="true">
                <a:solidFill>
                  <a:srgbClr val="FFFFFF"/>
                </a:solidFill>
                <a:latin typeface="PT Serif Italics"/>
                <a:ea typeface="PT Serif Italics"/>
                <a:cs typeface="PT Serif Italics"/>
                <a:sym typeface="PT Serif Italics"/>
              </a:rPr>
              <a:t>Colombia-Bogotá-Febrero 2024-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873" y="869224"/>
            <a:ext cx="9790201" cy="80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Objetivo principal: "Automatizar la ingesta, transformación y análisis de noticias usando GCP"</a:t>
            </a:r>
          </a:p>
          <a:p>
            <a:pPr algn="ctr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✅ Beneficios esperados: Mayor eficiencia en el procesamiento de datos</a:t>
            </a:r>
          </a:p>
          <a:p>
            <a:pPr algn="ctr">
              <a:lnSpc>
                <a:spcPts val="5181"/>
              </a:lnSpc>
            </a:pPr>
          </a:p>
          <a:p>
            <a:pPr algn="l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"Este proyecto busca extraer datos de la API de Spaceflight News, procesarlos con Spark en Dataproc y analizarlos en BigQuery, proporcionando insights sobre tendencias en noticias científicas."</a:t>
            </a:r>
          </a:p>
          <a:p>
            <a:pPr algn="l" marL="0" indent="0" lvl="0">
              <a:lnSpc>
                <a:spcPts val="68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4417074" cy="226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7075" cy="2263225"/>
            </a:xfrm>
            <a:custGeom>
              <a:avLst/>
              <a:gdLst/>
              <a:ahLst/>
              <a:cxnLst/>
              <a:rect r="r" b="b" t="t" l="l"/>
              <a:pathLst>
                <a:path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89536" y="3800050"/>
            <a:ext cx="4035502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Explicación paso a paso: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1️⃣ Se extraen noticias desde la API de Spaceflight News (con paginación y rate limits)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2️⃣ Se almacenan en formato JSON en Google Cloud Storage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3️⃣ Spark en Dataproc limpia y transforma los datos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4️⃣ Se insertan en un modelo dimensional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Se analizan tendencias con SQL y se visualizan en Looker Studio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8562" y="1724347"/>
            <a:ext cx="1487034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Tabla de contenido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6724" y="3800050"/>
            <a:ext cx="5442171" cy="331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Diagrama del flujo de datos: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💡 Herramientas utilizadas: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Extracción → API Spaceflight News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Orquestación → Cloud Composer (Airflow)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Procesamiento → Dataproc (Apache Spark)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Almacenamiento → Cloud Storage +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Visualización → Looker Studio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13445"/>
            <a:ext cx="5633064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Arquitectura del Pipeline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4980" y="3113445"/>
            <a:ext cx="5141301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Flujo del Pipeline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95066" y="4170248"/>
            <a:ext cx="4944003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Modelo de Datos en BigQuery 🗄️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Diagrama de las tablas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dim_fuentes_noticias (Fuentes de noticias)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dim_temas (Temas de artículos)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fact_articulos (Datos principales con métricas de impacto)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Optimización del Data Warehouse: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Particionamiento por published_at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Clustering por source_id y topic_id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Estrategia de actualización con MERGE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733166" y="3030265"/>
            <a:ext cx="619953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Modelo de Datos en BigQuery 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661764" y="3322365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466466" y="3322299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4417074" cy="226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7075" cy="2263225"/>
            </a:xfrm>
            <a:custGeom>
              <a:avLst/>
              <a:gdLst/>
              <a:ahLst/>
              <a:cxnLst/>
              <a:rect r="r" b="b" t="t" l="l"/>
              <a:pathLst>
                <a:path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57488" y="3992920"/>
            <a:ext cx="4035502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Explicación paso a paso: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1️⃣ Se extraen noticias desde la API de Spaceflight News (con paginación y rate limits)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2️⃣ Se almacenan en formato JSON en Google Cloud Storage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3️⃣ Spark en Dataproc limpia y transforma los datos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4️⃣ Se insertan en un modelo dimensional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Se analizan tendencias con SQL y se visualizan en Looker Studio (Modelo IDE)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8562" y="1724347"/>
            <a:ext cx="1487034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Tabla de contenido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278" y="4126270"/>
            <a:ext cx="4966719" cy="198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Consultas SQL clave: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Tendencias de temas por mes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Fuentes de noticias más influyentes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Predicción de impacto de artículos con ML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757" y="2894370"/>
            <a:ext cx="5955780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Análisis de Datos y Resultados 📊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36998" y="2744515"/>
            <a:ext cx="604627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b="true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Integración con </a:t>
            </a:r>
          </a:p>
          <a:p>
            <a:pPr algn="ct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Machine Learning 🤖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69427" y="3995465"/>
            <a:ext cx="4944003" cy="164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Tests unitarios: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Pruebas en Airflow → Verifica que el DAG funciona correctamente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Pruebas en BigQuery → Validación de datos antes de insertarlos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59421" y="2916595"/>
            <a:ext cx="619953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Pruebas y Validaciones 🛠️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041811" y="3322365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250352" y="3340489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514955" y="4447728"/>
            <a:ext cx="11387705" cy="4459441"/>
          </a:xfrm>
          <a:custGeom>
            <a:avLst/>
            <a:gdLst/>
            <a:ahLst/>
            <a:cxnLst/>
            <a:rect r="r" b="b" t="t" l="l"/>
            <a:pathLst>
              <a:path h="4459441" w="11387705">
                <a:moveTo>
                  <a:pt x="0" y="0"/>
                </a:moveTo>
                <a:lnTo>
                  <a:pt x="11387704" y="0"/>
                </a:lnTo>
                <a:lnTo>
                  <a:pt x="11387704" y="4459441"/>
                </a:lnTo>
                <a:lnTo>
                  <a:pt x="0" y="445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02" r="-613" b="-231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49612" y="1451031"/>
            <a:ext cx="1014733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2"/>
              </a:lnSpc>
              <a:spcBef>
                <a:spcPct val="0"/>
              </a:spcBef>
            </a:pPr>
            <a:r>
              <a:rPr lang="en-US" sz="57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Arquitectura del Pipeline</a:t>
            </a:r>
            <a:r>
              <a:rPr lang="en-US" sz="57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4058" y="2134590"/>
            <a:ext cx="1445554" cy="137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26795" y="4581760"/>
            <a:ext cx="1245633" cy="100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  <a:spcBef>
                <a:spcPct val="0"/>
              </a:spcBef>
            </a:pPr>
            <a:r>
              <a:rPr lang="en-US" sz="599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867400"/>
            <a:ext cx="442376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API - </a:t>
            </a:r>
            <a:r>
              <a:rPr lang="en-US" sz="2193" u="sng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  <a:hlinkClick r:id="rId5" tooltip="https://www.spaceflightnewsapi.net"/>
              </a:rPr>
              <a:t>Spaceflight News API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86595" y="4067410"/>
            <a:ext cx="442376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INGESTA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41815" y="3900723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BATCH DATA PIPELINE</a:t>
            </a:r>
          </a:p>
        </p:txBody>
      </p:sp>
      <p:sp>
        <p:nvSpPr>
          <p:cNvPr name="AutoShape 19" id="19"/>
          <p:cNvSpPr/>
          <p:nvPr/>
        </p:nvSpPr>
        <p:spPr>
          <a:xfrm>
            <a:off x="4798475" y="4410310"/>
            <a:ext cx="7591645" cy="13824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385960" y="3163290"/>
            <a:ext cx="8036928" cy="5904291"/>
          </a:xfrm>
          <a:custGeom>
            <a:avLst/>
            <a:gdLst/>
            <a:ahLst/>
            <a:cxnLst/>
            <a:rect r="r" b="b" t="t" l="l"/>
            <a:pathLst>
              <a:path h="5904291" w="8036928">
                <a:moveTo>
                  <a:pt x="0" y="0"/>
                </a:moveTo>
                <a:lnTo>
                  <a:pt x="8036928" y="0"/>
                </a:lnTo>
                <a:lnTo>
                  <a:pt x="8036928" y="5904291"/>
                </a:lnTo>
                <a:lnTo>
                  <a:pt x="0" y="590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04" t="0" r="-132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4538" y="1449537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Flujo del PipeLine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50551" y="2820390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TRANSFORMACIÓN DE DATOS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61059" y="3515715"/>
            <a:ext cx="9294161" cy="3663787"/>
          </a:xfrm>
          <a:custGeom>
            <a:avLst/>
            <a:gdLst/>
            <a:ahLst/>
            <a:cxnLst/>
            <a:rect r="r" b="b" t="t" l="l"/>
            <a:pathLst>
              <a:path h="3663787" w="9294161">
                <a:moveTo>
                  <a:pt x="0" y="0"/>
                </a:moveTo>
                <a:lnTo>
                  <a:pt x="9294161" y="0"/>
                </a:lnTo>
                <a:lnTo>
                  <a:pt x="9294161" y="3663787"/>
                </a:lnTo>
                <a:lnTo>
                  <a:pt x="0" y="3663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71" r="-45575" b="-471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08915" y="3506190"/>
            <a:ext cx="7127778" cy="5752110"/>
          </a:xfrm>
          <a:custGeom>
            <a:avLst/>
            <a:gdLst/>
            <a:ahLst/>
            <a:cxnLst/>
            <a:rect r="r" b="b" t="t" l="l"/>
            <a:pathLst>
              <a:path h="5752110" w="7127778">
                <a:moveTo>
                  <a:pt x="0" y="0"/>
                </a:moveTo>
                <a:lnTo>
                  <a:pt x="7127778" y="0"/>
                </a:lnTo>
                <a:lnTo>
                  <a:pt x="7127778" y="5752110"/>
                </a:lnTo>
                <a:lnTo>
                  <a:pt x="0" y="575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925" b="-223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50518" y="1792063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 de Datos en BigQuery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32730" y="2820390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TRANSFORMACIÓN DE DATOS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961" y="3912243"/>
            <a:ext cx="71523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Preguntas?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90961" y="1127791"/>
            <a:ext cx="16173852" cy="2538589"/>
            <a:chOff x="0" y="0"/>
            <a:chExt cx="4259780" cy="668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9780" cy="668600"/>
            </a:xfrm>
            <a:custGeom>
              <a:avLst/>
              <a:gdLst/>
              <a:ahLst/>
              <a:cxnLst/>
              <a:rect r="r" b="b" t="t" l="l"/>
              <a:pathLst>
                <a:path h="668600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668600"/>
                  </a:lnTo>
                  <a:lnTo>
                    <a:pt x="0" y="668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59780" cy="716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89422" y="0"/>
            <a:ext cx="8198578" cy="10287000"/>
          </a:xfrm>
          <a:custGeom>
            <a:avLst/>
            <a:gdLst/>
            <a:ahLst/>
            <a:cxnLst/>
            <a:rect r="r" b="b" t="t" l="l"/>
            <a:pathLst>
              <a:path h="10287000" w="8198578">
                <a:moveTo>
                  <a:pt x="0" y="0"/>
                </a:moveTo>
                <a:lnTo>
                  <a:pt x="8198578" y="0"/>
                </a:lnTo>
                <a:lnTo>
                  <a:pt x="8198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39" t="0" r="-783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44368" y="1127791"/>
            <a:ext cx="9159209" cy="9159209"/>
          </a:xfrm>
          <a:custGeom>
            <a:avLst/>
            <a:gdLst/>
            <a:ahLst/>
            <a:cxnLst/>
            <a:rect r="r" b="b" t="t" l="l"/>
            <a:pathLst>
              <a:path h="9159209" w="9159209">
                <a:moveTo>
                  <a:pt x="0" y="0"/>
                </a:moveTo>
                <a:lnTo>
                  <a:pt x="9159210" y="0"/>
                </a:lnTo>
                <a:lnTo>
                  <a:pt x="9159210" y="9159209"/>
                </a:lnTo>
                <a:lnTo>
                  <a:pt x="0" y="91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4417074" cy="226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7075" cy="2263225"/>
            </a:xfrm>
            <a:custGeom>
              <a:avLst/>
              <a:gdLst/>
              <a:ahLst/>
              <a:cxnLst/>
              <a:rect r="r" b="b" t="t" l="l"/>
              <a:pathLst>
                <a:path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3927" y="1470225"/>
            <a:ext cx="15657332" cy="7608564"/>
            <a:chOff x="0" y="0"/>
            <a:chExt cx="4123742" cy="20039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23742" cy="2003902"/>
            </a:xfrm>
            <a:custGeom>
              <a:avLst/>
              <a:gdLst/>
              <a:ahLst/>
              <a:cxnLst/>
              <a:rect r="r" b="b" t="t" l="l"/>
              <a:pathLst>
                <a:path h="2003902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123742" cy="2051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729073" y="3765012"/>
            <a:ext cx="108298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358480" y="3019785"/>
            <a:ext cx="1475595" cy="782066"/>
          </a:xfrm>
          <a:custGeom>
            <a:avLst/>
            <a:gdLst/>
            <a:ahLst/>
            <a:cxnLst/>
            <a:rect r="r" b="b" t="t" l="l"/>
            <a:pathLst>
              <a:path h="782066" w="1475595">
                <a:moveTo>
                  <a:pt x="0" y="0"/>
                </a:moveTo>
                <a:lnTo>
                  <a:pt x="1475595" y="0"/>
                </a:lnTo>
                <a:lnTo>
                  <a:pt x="1475595" y="782066"/>
                </a:lnTo>
                <a:lnTo>
                  <a:pt x="0" y="78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74369" y="6720088"/>
            <a:ext cx="2389457" cy="1266412"/>
          </a:xfrm>
          <a:custGeom>
            <a:avLst/>
            <a:gdLst/>
            <a:ahLst/>
            <a:cxnLst/>
            <a:rect r="r" b="b" t="t" l="l"/>
            <a:pathLst>
              <a:path h="1266412" w="2389457">
                <a:moveTo>
                  <a:pt x="0" y="0"/>
                </a:moveTo>
                <a:lnTo>
                  <a:pt x="2389456" y="0"/>
                </a:lnTo>
                <a:lnTo>
                  <a:pt x="2389456" y="1266412"/>
                </a:lnTo>
                <a:lnTo>
                  <a:pt x="0" y="126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DAGd4ndwfSE</dc:identifier>
  <dcterms:modified xsi:type="dcterms:W3CDTF">2011-08-01T06:04:30Z</dcterms:modified>
  <cp:revision>1</cp:revision>
  <dc:title>Presentacion Proyecto Pipelinea analsisis de Tendencias</dc:title>
</cp:coreProperties>
</file>